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Proxima Nova"/>
      <p:regular r:id="rId18"/>
      <p:bold r:id="rId19"/>
      <p:italic r:id="rId20"/>
      <p:boldItalic r:id="rId21"/>
    </p:embeddedFont>
    <p:embeddedFont>
      <p:font typeface="EB Garamond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italic.fntdata"/><Relationship Id="rId22" Type="http://schemas.openxmlformats.org/officeDocument/2006/relationships/font" Target="fonts/EBGaramond-regular.fntdata"/><Relationship Id="rId21" Type="http://schemas.openxmlformats.org/officeDocument/2006/relationships/font" Target="fonts/ProximaNova-boldItalic.fntdata"/><Relationship Id="rId24" Type="http://schemas.openxmlformats.org/officeDocument/2006/relationships/font" Target="fonts/EBGaramond-italic.fntdata"/><Relationship Id="rId23" Type="http://schemas.openxmlformats.org/officeDocument/2006/relationships/font" Target="fonts/EBGaramon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EBGaramon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roximaNova-bold.fntdata"/><Relationship Id="rId18" Type="http://schemas.openxmlformats.org/officeDocument/2006/relationships/font" Target="fonts/ProximaNov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49a026d0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49a026d0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49a026d01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49a026d01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49a026d01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49a026d01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49a026d0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49a026d0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52195c24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52195c24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49a026d0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49a026d0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52195c24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52195c24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52195c24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52195c24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49a026d0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49a026d0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49a026d01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49a026d01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49a026d01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49a026d0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gif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5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hyperlink" Target="http://www.youtube.com/watch?v=RtmwWlZONhs" TargetMode="External"/><Relationship Id="rId5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4224900" y="1015950"/>
            <a:ext cx="694194" cy="694194"/>
            <a:chOff x="7636913" y="3594963"/>
            <a:chExt cx="1309800" cy="1309800"/>
          </a:xfrm>
        </p:grpSpPr>
        <p:sp>
          <p:nvSpPr>
            <p:cNvPr id="55" name="Google Shape;55;p13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6" name="Google Shape;56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7" name="Google Shape;57;p13"/>
          <p:cNvCxnSpPr/>
          <p:nvPr/>
        </p:nvCxnSpPr>
        <p:spPr>
          <a:xfrm>
            <a:off x="7105825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6450" y="-176525"/>
            <a:ext cx="3577553" cy="26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90975" y="1628300"/>
            <a:ext cx="2636399" cy="351519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976950" y="1702651"/>
            <a:ext cx="7190100" cy="24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Artbot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EB Garamond"/>
                <a:ea typeface="EB Garamond"/>
                <a:cs typeface="EB Garamond"/>
                <a:sym typeface="EB Garamond"/>
              </a:rPr>
              <a:t>Concept Video</a:t>
            </a:r>
            <a:endParaRPr b="1" sz="6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Proxima Nova"/>
                <a:ea typeface="Proxima Nova"/>
                <a:cs typeface="Proxima Nova"/>
                <a:sym typeface="Proxima Nova"/>
              </a:rPr>
              <a:t>–</a:t>
            </a:r>
            <a:endParaRPr b="1"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Team Articulate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6">
            <a:alphaModFix/>
          </a:blip>
          <a:srcRect b="71388" l="3002" r="64751" t="14834"/>
          <a:stretch/>
        </p:blipFill>
        <p:spPr>
          <a:xfrm>
            <a:off x="5826875" y="3303323"/>
            <a:ext cx="2934376" cy="198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/>
        </p:nvSpPr>
        <p:spPr>
          <a:xfrm>
            <a:off x="2499600" y="4567800"/>
            <a:ext cx="59184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Video Storyboard in Detail - 001</a:t>
            </a:r>
            <a:endParaRPr i="1" sz="18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58" name="Google Shape;158;p22"/>
          <p:cNvGrpSpPr/>
          <p:nvPr/>
        </p:nvGrpSpPr>
        <p:grpSpPr>
          <a:xfrm>
            <a:off x="8568300" y="4567800"/>
            <a:ext cx="347097" cy="347097"/>
            <a:chOff x="7636913" y="3594963"/>
            <a:chExt cx="1309800" cy="1309800"/>
          </a:xfrm>
        </p:grpSpPr>
        <p:sp>
          <p:nvSpPr>
            <p:cNvPr id="159" name="Google Shape;159;p22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0" name="Google Shape;160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1" name="Google Shape;161;p22"/>
          <p:cNvPicPr preferRelativeResize="0"/>
          <p:nvPr/>
        </p:nvPicPr>
        <p:blipFill rotWithShape="1">
          <a:blip r:embed="rId4">
            <a:alphaModFix/>
          </a:blip>
          <a:srcRect b="71388" l="3002" r="64751" t="14834"/>
          <a:stretch/>
        </p:blipFill>
        <p:spPr>
          <a:xfrm>
            <a:off x="630150" y="805462"/>
            <a:ext cx="2492540" cy="16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4">
            <a:alphaModFix/>
          </a:blip>
          <a:srcRect b="57155" l="2886" r="64867" t="29067"/>
          <a:stretch/>
        </p:blipFill>
        <p:spPr>
          <a:xfrm>
            <a:off x="3325725" y="805471"/>
            <a:ext cx="2492540" cy="16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4">
            <a:alphaModFix/>
          </a:blip>
          <a:srcRect b="43111" l="2621" r="65131" t="43111"/>
          <a:stretch/>
        </p:blipFill>
        <p:spPr>
          <a:xfrm>
            <a:off x="6021300" y="805465"/>
            <a:ext cx="2492540" cy="16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 b="28816" l="2489" r="65263" t="57406"/>
          <a:stretch/>
        </p:blipFill>
        <p:spPr>
          <a:xfrm>
            <a:off x="1977945" y="2647951"/>
            <a:ext cx="2492540" cy="16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4">
            <a:alphaModFix/>
          </a:blip>
          <a:srcRect b="15136" l="2092" r="65660" t="71086"/>
          <a:stretch/>
        </p:blipFill>
        <p:spPr>
          <a:xfrm>
            <a:off x="4673514" y="2647953"/>
            <a:ext cx="2492540" cy="1690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400">
        <p:fade thruBlk="1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/>
          <p:nvPr/>
        </p:nvSpPr>
        <p:spPr>
          <a:xfrm>
            <a:off x="2499600" y="4567800"/>
            <a:ext cx="59184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Video Storyboard in Detail - 002</a:t>
            </a:r>
            <a:endParaRPr i="1" sz="18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71" name="Google Shape;171;p23"/>
          <p:cNvGrpSpPr/>
          <p:nvPr/>
        </p:nvGrpSpPr>
        <p:grpSpPr>
          <a:xfrm>
            <a:off x="8568300" y="4567800"/>
            <a:ext cx="347097" cy="347097"/>
            <a:chOff x="7636913" y="3594963"/>
            <a:chExt cx="1309800" cy="1309800"/>
          </a:xfrm>
        </p:grpSpPr>
        <p:sp>
          <p:nvSpPr>
            <p:cNvPr id="172" name="Google Shape;172;p23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3" name="Google Shape;173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4" name="Google Shape;174;p23"/>
          <p:cNvPicPr preferRelativeResize="0"/>
          <p:nvPr/>
        </p:nvPicPr>
        <p:blipFill rotWithShape="1">
          <a:blip r:embed="rId4">
            <a:alphaModFix/>
          </a:blip>
          <a:srcRect b="70598" l="33785" r="34493" t="15756"/>
          <a:stretch/>
        </p:blipFill>
        <p:spPr>
          <a:xfrm>
            <a:off x="1972679" y="805462"/>
            <a:ext cx="2492540" cy="16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 rotWithShape="1">
          <a:blip r:embed="rId4">
            <a:alphaModFix/>
          </a:blip>
          <a:srcRect b="27813" l="33878" r="33875" t="58409"/>
          <a:stretch/>
        </p:blipFill>
        <p:spPr>
          <a:xfrm>
            <a:off x="4678777" y="2647953"/>
            <a:ext cx="2492540" cy="16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4">
            <a:alphaModFix/>
          </a:blip>
          <a:srcRect b="56092" l="33329" r="34731" t="30262"/>
          <a:stretch/>
        </p:blipFill>
        <p:spPr>
          <a:xfrm>
            <a:off x="4678779" y="805462"/>
            <a:ext cx="2492540" cy="16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 b="41222" l="34031" r="34028" t="45132"/>
          <a:stretch/>
        </p:blipFill>
        <p:spPr>
          <a:xfrm>
            <a:off x="1972679" y="2686637"/>
            <a:ext cx="2492540" cy="1690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/>
        </p:nvSpPr>
        <p:spPr>
          <a:xfrm>
            <a:off x="2499600" y="4567800"/>
            <a:ext cx="59184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Video Storyboard in Detail - 003</a:t>
            </a:r>
            <a:endParaRPr i="1" sz="18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83" name="Google Shape;183;p24"/>
          <p:cNvGrpSpPr/>
          <p:nvPr/>
        </p:nvGrpSpPr>
        <p:grpSpPr>
          <a:xfrm>
            <a:off x="8568300" y="4567800"/>
            <a:ext cx="347097" cy="347097"/>
            <a:chOff x="7636913" y="3594963"/>
            <a:chExt cx="1309800" cy="1309800"/>
          </a:xfrm>
        </p:grpSpPr>
        <p:sp>
          <p:nvSpPr>
            <p:cNvPr id="184" name="Google Shape;184;p24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5" name="Google Shape;18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24"/>
          <p:cNvPicPr preferRelativeResize="0"/>
          <p:nvPr/>
        </p:nvPicPr>
        <p:blipFill rotWithShape="1">
          <a:blip r:embed="rId4">
            <a:alphaModFix/>
          </a:blip>
          <a:srcRect b="71055" l="63367" r="4385" t="15168"/>
          <a:stretch/>
        </p:blipFill>
        <p:spPr>
          <a:xfrm>
            <a:off x="630150" y="1726700"/>
            <a:ext cx="2492540" cy="16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4">
            <a:alphaModFix/>
          </a:blip>
          <a:srcRect b="56045" l="63429" r="4324" t="30177"/>
          <a:stretch/>
        </p:blipFill>
        <p:spPr>
          <a:xfrm>
            <a:off x="3325725" y="1726709"/>
            <a:ext cx="2492540" cy="16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 rotWithShape="1">
          <a:blip r:embed="rId4">
            <a:alphaModFix/>
          </a:blip>
          <a:srcRect b="41109" l="63342" r="4411" t="45113"/>
          <a:stretch/>
        </p:blipFill>
        <p:spPr>
          <a:xfrm>
            <a:off x="6021300" y="1726702"/>
            <a:ext cx="2492540" cy="1690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Artbot</a:t>
            </a: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		</a:t>
            </a:r>
            <a:r>
              <a:rPr i="1" lang="en" sz="2400">
                <a:latin typeface="Proxima Nova"/>
                <a:ea typeface="Proxima Nova"/>
                <a:cs typeface="Proxima Nova"/>
                <a:sym typeface="Proxima Nova"/>
              </a:rPr>
              <a:t>Antagonistic, artful companion</a:t>
            </a:r>
            <a:endParaRPr i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374625" y="1325350"/>
            <a:ext cx="6415800" cy="3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We set out to tackle the dreaded problem artists of all levels face during the creation process – </a:t>
            </a:r>
            <a:r>
              <a:rPr b="1" lang="en" sz="2200"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the block</a:t>
            </a: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block is when artists become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too attached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to their work but are unable to see a path forward in their work that satisfies them.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Artbot attempts to free artists from this mode of thinking using a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gameified approach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coupled with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long-term check-ins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68" name="Google Shape;68;p14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69" name="Google Shape;69;p14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0" name="Google Shape;70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1" name="Google Shape;71;p14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2" name="Google Shape;72;p14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3" name="Google Shape;73;p14"/>
          <p:cNvSpPr/>
          <p:nvPr/>
        </p:nvSpPr>
        <p:spPr>
          <a:xfrm>
            <a:off x="8279700" y="2571600"/>
            <a:ext cx="2416800" cy="27081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/>
        </p:nvSpPr>
        <p:spPr>
          <a:xfrm>
            <a:off x="1513375" y="2040600"/>
            <a:ext cx="64158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Artbot is designed to improve your</a:t>
            </a:r>
            <a:r>
              <a:rPr lang="en" sz="3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40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creative wellness</a:t>
            </a:r>
            <a:r>
              <a:rPr lang="en" sz="4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4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79" name="Google Shape;79;p15"/>
          <p:cNvGrpSpPr/>
          <p:nvPr/>
        </p:nvGrpSpPr>
        <p:grpSpPr>
          <a:xfrm>
            <a:off x="670400" y="2224650"/>
            <a:ext cx="694194" cy="694194"/>
            <a:chOff x="7636913" y="3594963"/>
            <a:chExt cx="1309800" cy="1309800"/>
          </a:xfrm>
        </p:grpSpPr>
        <p:sp>
          <p:nvSpPr>
            <p:cNvPr id="80" name="Google Shape;80;p15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1" name="Google Shape;81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2" name="Google Shape;82;p15"/>
          <p:cNvCxnSpPr/>
          <p:nvPr/>
        </p:nvCxnSpPr>
        <p:spPr>
          <a:xfrm>
            <a:off x="-1867000" y="25716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83" name="Google Shape;83;p15"/>
          <p:cNvCxnSpPr/>
          <p:nvPr/>
        </p:nvCxnSpPr>
        <p:spPr>
          <a:xfrm>
            <a:off x="77035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Three Tasks</a:t>
            </a: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	</a:t>
            </a: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Simple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89" name="Google Shape;89;p16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90" name="Google Shape;90;p16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1" name="Google Shape;91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2" name="Google Shape;92;p16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93" name="Google Shape;93;p16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5625" y="1535700"/>
            <a:ext cx="5392750" cy="30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1572000" y="1480200"/>
            <a:ext cx="25374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Upload or create a new canvas.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Three Tasks</a:t>
            </a: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	</a:t>
            </a: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Medium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01" name="Google Shape;101;p17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102" name="Google Shape;102;p17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3" name="Google Shape;103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4" name="Google Shape;104;p17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5" name="Google Shape;105;p17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06" name="Google Shape;106;p17"/>
          <p:cNvPicPr preferRelativeResize="0"/>
          <p:nvPr/>
        </p:nvPicPr>
        <p:blipFill rotWithShape="1">
          <a:blip r:embed="rId4">
            <a:alphaModFix/>
          </a:blip>
          <a:srcRect b="0" l="0" r="10" t="0"/>
          <a:stretch/>
        </p:blipFill>
        <p:spPr>
          <a:xfrm>
            <a:off x="1875625" y="1535700"/>
            <a:ext cx="5392750" cy="30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1572000" y="1480200"/>
            <a:ext cx="25374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Create a disasterpiece.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625" y="1535700"/>
            <a:ext cx="5393022" cy="30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Three Tasks</a:t>
            </a: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	</a:t>
            </a: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Complex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14" name="Google Shape;114;p18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115" name="Google Shape;115;p18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6" name="Google Shape;116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7" name="Google Shape;117;p18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8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9" name="Google Shape;119;p18"/>
          <p:cNvSpPr txBox="1"/>
          <p:nvPr/>
        </p:nvSpPr>
        <p:spPr>
          <a:xfrm>
            <a:off x="1572000" y="1480200"/>
            <a:ext cx="25374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Check and monitor your CreativeIQ.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Video Storyboarding</a:t>
            </a:r>
            <a:endParaRPr i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25" name="Google Shape;125;p19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126" name="Google Shape;126;p19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7" name="Google Shape;12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19"/>
          <p:cNvPicPr preferRelativeResize="0"/>
          <p:nvPr/>
        </p:nvPicPr>
        <p:blipFill rotWithShape="1">
          <a:blip r:embed="rId4">
            <a:alphaModFix/>
          </a:blip>
          <a:srcRect b="12888" l="0" r="0" t="12002"/>
          <a:stretch/>
        </p:blipFill>
        <p:spPr>
          <a:xfrm>
            <a:off x="3027750" y="1391300"/>
            <a:ext cx="3193722" cy="31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4">
            <a:alphaModFix/>
          </a:blip>
          <a:srcRect b="56045" l="63429" r="4324" t="30177"/>
          <a:stretch/>
        </p:blipFill>
        <p:spPr>
          <a:xfrm>
            <a:off x="6322050" y="3044339"/>
            <a:ext cx="2293621" cy="1546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4">
            <a:alphaModFix/>
          </a:blip>
          <a:srcRect b="57155" l="2886" r="64867" t="29067"/>
          <a:stretch/>
        </p:blipFill>
        <p:spPr>
          <a:xfrm>
            <a:off x="6322050" y="1390334"/>
            <a:ext cx="2293621" cy="1546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9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32" name="Google Shape;132;p19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33" name="Google Shape;13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319" y="1391300"/>
            <a:ext cx="2398856" cy="31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Concept Video</a:t>
            </a:r>
            <a:endParaRPr i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39" name="Google Shape;139;p20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140" name="Google Shape;140;p20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1" name="Google Shape;141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2" name="Google Shape;142;p20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20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20"/>
          <p:cNvCxnSpPr/>
          <p:nvPr/>
        </p:nvCxnSpPr>
        <p:spPr>
          <a:xfrm>
            <a:off x="4572000" y="1991925"/>
            <a:ext cx="61794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45" name="Google Shape;145;p20" title="Artbot Concept Vide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1900" y="1276051"/>
            <a:ext cx="4901250" cy="367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/>
        </p:nvSpPr>
        <p:spPr>
          <a:xfrm>
            <a:off x="976950" y="3169824"/>
            <a:ext cx="71901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EB Garamond"/>
                <a:ea typeface="EB Garamond"/>
                <a:cs typeface="EB Garamond"/>
                <a:sym typeface="EB Garamond"/>
              </a:rPr>
              <a:t>Thanks!</a:t>
            </a:r>
            <a:endParaRPr b="1" sz="6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Love, Articulate</a:t>
            </a:r>
            <a:endParaRPr b="1" sz="6000"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151" name="Google Shape;151;p21"/>
          <p:cNvCxnSpPr/>
          <p:nvPr/>
        </p:nvCxnSpPr>
        <p:spPr>
          <a:xfrm>
            <a:off x="-1954500" y="1991925"/>
            <a:ext cx="61794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448" y="783925"/>
            <a:ext cx="4295100" cy="24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